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7" r:id="rId12"/>
    <p:sldId id="268" r:id="rId13"/>
    <p:sldId id="264" r:id="rId14"/>
    <p:sldId id="270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F93D0A1-64C9-44FD-AD98-9C6809DC8994}" type="datetimeFigureOut">
              <a:rPr lang="en-US"/>
              <a:pPr>
                <a:defRPr/>
              </a:pPr>
              <a:t>10/6/2010</a:t>
            </a:fld>
            <a:endParaRPr lang="en-US"/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801E194-6C9E-424B-B369-2CE8B9AE5C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92DD5-7BC5-4C3B-BDCA-BA14FABC1153}" type="datetimeFigureOut">
              <a:rPr lang="en-US"/>
              <a:pPr>
                <a:defRPr/>
              </a:pPr>
              <a:t>10/6/2010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4A8BF-31DF-44B9-B26D-B9157508E1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3B099-67AE-42C5-9723-BB81F75BB3BC}" type="datetimeFigureOut">
              <a:rPr lang="en-US"/>
              <a:pPr>
                <a:defRPr/>
              </a:pPr>
              <a:t>10/6/2010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0D267-BD74-44DE-B740-B2EAD8D26F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62028-45C3-4D3B-80CA-60ADA72CCFCE}" type="datetimeFigureOut">
              <a:rPr lang="en-US"/>
              <a:pPr>
                <a:defRPr/>
              </a:pPr>
              <a:t>10/6/2010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4C096-6A75-4EB6-BA7B-B535E3842F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D9494-2BBA-460B-970F-30DC94266446}" type="datetimeFigureOut">
              <a:rPr lang="en-US"/>
              <a:pPr>
                <a:defRPr/>
              </a:pPr>
              <a:t>10/6/2010</a:t>
            </a:fld>
            <a:endParaRPr lang="en-US"/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F1C81DD-9996-4D2A-B921-6FE393243C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429A4A9-0051-446E-9939-0CAEBDA54E36}" type="datetimeFigureOut">
              <a:rPr lang="en-US"/>
              <a:pPr>
                <a:defRPr/>
              </a:pPr>
              <a:t>10/6/2010</a:t>
            </a:fld>
            <a:endParaRPr lang="en-US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A1E709C-FF4D-4B73-B7E7-F8DEF3275B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210C882-6868-4517-BCDA-C09FB30A09C3}" type="datetimeFigureOut">
              <a:rPr lang="en-US"/>
              <a:pPr>
                <a:defRPr/>
              </a:pPr>
              <a:t>10/6/2010</a:t>
            </a:fld>
            <a:endParaRPr lang="en-US"/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2C6F0E4-5AFE-4598-BE67-E1A9CBBEF4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4539B-28AE-401B-9908-3AE52DBCF3AA}" type="datetimeFigureOut">
              <a:rPr lang="en-US"/>
              <a:pPr>
                <a:defRPr/>
              </a:pPr>
              <a:t>10/6/2010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1519A-90B2-4478-BE02-9AFD27CC5E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7C35F-A851-43DC-A22D-C577C8AD4B5C}" type="datetimeFigureOut">
              <a:rPr lang="en-US"/>
              <a:pPr>
                <a:defRPr/>
              </a:pPr>
              <a:t>10/6/2010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1056D40-AAB9-45A0-9C74-CC78D62B90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6D4F9-23B5-4C59-B89F-D5FD0BB26D9F}" type="datetimeFigureOut">
              <a:rPr lang="en-US"/>
              <a:pPr>
                <a:defRPr/>
              </a:pPr>
              <a:t>10/6/2010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02BB1-A985-47B7-A2A2-62624C6AB0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BDBA6EB-D403-486D-BDF6-9922306104F5}" type="datetimeFigureOut">
              <a:rPr lang="en-US"/>
              <a:pPr>
                <a:defRPr/>
              </a:pPr>
              <a:t>10/6/2010</a:t>
            </a:fld>
            <a:endParaRPr lang="en-US"/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C4D159A6-6D71-46C2-98FC-87B9C946A7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9675E57-D9CC-40D7-B231-9AD8E27D8BDE}" type="datetimeFigureOut">
              <a:rPr lang="en-US"/>
              <a:pPr>
                <a:defRPr/>
              </a:pPr>
              <a:t>10/6/2010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D433500-6497-4FD7-B735-095AD8B4AB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15" r:id="rId2"/>
    <p:sldLayoutId id="2147483720" r:id="rId3"/>
    <p:sldLayoutId id="2147483721" r:id="rId4"/>
    <p:sldLayoutId id="2147483722" r:id="rId5"/>
    <p:sldLayoutId id="2147483716" r:id="rId6"/>
    <p:sldLayoutId id="2147483723" r:id="rId7"/>
    <p:sldLayoutId id="2147483717" r:id="rId8"/>
    <p:sldLayoutId id="2147483724" r:id="rId9"/>
    <p:sldLayoutId id="2147483718" r:id="rId10"/>
    <p:sldLayoutId id="214748372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FEB80A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00ADD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essonplanet.com/" TargetMode="External"/><Relationship Id="rId2" Type="http://schemas.openxmlformats.org/officeDocument/2006/relationships/hyperlink" Target="http://www.thinkfinity.org/home.asp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nternet4classrooms.com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usyteacherscafe.com/" TargetMode="External"/><Relationship Id="rId2" Type="http://schemas.openxmlformats.org/officeDocument/2006/relationships/hyperlink" Target="http://www.kidsknowit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iemensscienceday.com/" TargetMode="External"/><Relationship Id="rId4" Type="http://schemas.openxmlformats.org/officeDocument/2006/relationships/hyperlink" Target="http://www.educationworld.com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ellingcity.com/" TargetMode="External"/><Relationship Id="rId2" Type="http://schemas.openxmlformats.org/officeDocument/2006/relationships/hyperlink" Target="http://quizlet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jc-schools.net/tutorials/ppt-games/" TargetMode="External"/><Relationship Id="rId4" Type="http://schemas.openxmlformats.org/officeDocument/2006/relationships/hyperlink" Target="http://teach.fcps.net/trt10/PowerPoint.htm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sheffieldtechies.wikispaces.com/Cool+Teacher+Sites" TargetMode="External"/><Relationship Id="rId2" Type="http://schemas.openxmlformats.org/officeDocument/2006/relationships/hyperlink" Target="http://techmodelclassrooms.wikispaces.com/Digital+Tool+Box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intechsummer2010.blogspot.com/" TargetMode="External"/><Relationship Id="rId2" Type="http://schemas.openxmlformats.org/officeDocument/2006/relationships/hyperlink" Target="http://techmodelclassrooms.wikispaces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aEFKfXiCbLw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ste.org/" TargetMode="External"/><Relationship Id="rId3" Type="http://schemas.openxmlformats.org/officeDocument/2006/relationships/hyperlink" Target="http://www.iste.org/Content/NavigationMenu/NETS/ForTeachers/2008Standards/NETS_T_Standards_Final.pdf" TargetMode="External"/><Relationship Id="rId7" Type="http://schemas.openxmlformats.org/officeDocument/2006/relationships/hyperlink" Target="http://nets-implementation.iste.wikispaces.net/Lesson+Plan+Templates" TargetMode="External"/><Relationship Id="rId2" Type="http://schemas.openxmlformats.org/officeDocument/2006/relationships/hyperlink" Target="http://www.iste.org/Content/NavigationMenu/NETS/ForStudents/2007Standards/NETS_for_Students_2007_Standards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ets-implementation.iste.wikispaces.net/" TargetMode="External"/><Relationship Id="rId5" Type="http://schemas.openxmlformats.org/officeDocument/2006/relationships/hyperlink" Target="http://www.iste.org/AM/Template.cfm?Section=Educator_Resources" TargetMode="External"/><Relationship Id="rId4" Type="http://schemas.openxmlformats.org/officeDocument/2006/relationships/hyperlink" Target="http://www.iste.org/Content/NavigationMenu/NETS/ForAdministrators/2009Standards/NETS-A_2009.pdf" TargetMode="Externa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-dnL00TdmLY&amp;feature=player_embedded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interactivetechtalk.wikispaces.com/" TargetMode="External"/><Relationship Id="rId3" Type="http://schemas.openxmlformats.org/officeDocument/2006/relationships/hyperlink" Target="http://techcoachcycle.wikispaces.com/" TargetMode="External"/><Relationship Id="rId7" Type="http://schemas.openxmlformats.org/officeDocument/2006/relationships/hyperlink" Target="http://mallard.wikispaces.com/" TargetMode="External"/><Relationship Id="rId2" Type="http://schemas.openxmlformats.org/officeDocument/2006/relationships/hyperlink" Target="http://3rdgradebears.wikispaces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roadwaybound.wikispaces.com/" TargetMode="External"/><Relationship Id="rId5" Type="http://schemas.openxmlformats.org/officeDocument/2006/relationships/hyperlink" Target="http://firstgradecce.wikispaces.com/" TargetMode="External"/><Relationship Id="rId4" Type="http://schemas.openxmlformats.org/officeDocument/2006/relationships/hyperlink" Target="http://ccebom.wikispaces.com/" TargetMode="External"/><Relationship Id="rId9" Type="http://schemas.openxmlformats.org/officeDocument/2006/relationships/hyperlink" Target="http://kindergartenclcthepowerofretelling.wikispaces.com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kispaces.com/site/for/teachers" TargetMode="External"/><Relationship Id="rId2" Type="http://schemas.openxmlformats.org/officeDocument/2006/relationships/hyperlink" Target="http://www.wikispaces.com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457200" y="3962400"/>
            <a:ext cx="6477000" cy="18288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Technology Integration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6172200"/>
            <a:ext cx="6705600" cy="685800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US" u="sng" dirty="0" smtClean="0"/>
              <a:t>E</a:t>
            </a:r>
            <a:r>
              <a:rPr lang="en-US" sz="2800" dirty="0" smtClean="0"/>
              <a:t>ngage, </a:t>
            </a:r>
            <a:r>
              <a:rPr lang="en-US" u="sng" dirty="0" smtClean="0"/>
              <a:t>E</a:t>
            </a:r>
            <a:r>
              <a:rPr lang="en-US" sz="2800" dirty="0" smtClean="0"/>
              <a:t>mpower and </a:t>
            </a:r>
            <a:r>
              <a:rPr lang="en-US" u="sng" dirty="0" smtClean="0"/>
              <a:t>E</a:t>
            </a:r>
            <a:r>
              <a:rPr lang="en-US" sz="2800" dirty="0" smtClean="0"/>
              <a:t>ducate our Students for Life in a Digital World.</a:t>
            </a:r>
          </a:p>
          <a:p>
            <a:pPr algn="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US" sz="2800" dirty="0" smtClean="0"/>
              <a:t>~DCPS Instructional Technology Department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</p:txBody>
      </p:sp>
      <p:pic>
        <p:nvPicPr>
          <p:cNvPr id="4" name="Picture 3" descr="j04384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7600" y="304800"/>
            <a:ext cx="4876800" cy="32651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4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en-US" smtClean="0"/>
              <a:t>Free Websites</a:t>
            </a:r>
          </a:p>
        </p:txBody>
      </p:sp>
      <p:sp>
        <p:nvSpPr>
          <p:cNvPr id="18435" name="Content Placeholder 5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r>
              <a:rPr lang="en-US" smtClean="0">
                <a:hlinkClick r:id="rId2"/>
              </a:rPr>
              <a:t>Thinkfinity</a:t>
            </a:r>
            <a:r>
              <a:rPr lang="en-US" smtClean="0"/>
              <a:t> is FREE and offers more than 55,000 state-of-the art educational and literacy resources for K-12 teachers, students, and parents. </a:t>
            </a:r>
          </a:p>
          <a:p>
            <a:r>
              <a:rPr lang="en-US" smtClean="0">
                <a:hlinkClick r:id="rId3"/>
              </a:rPr>
              <a:t>Lesson Planet</a:t>
            </a:r>
            <a:r>
              <a:rPr lang="en-US" smtClean="0"/>
              <a:t> Free online lesson plans that are teacher-review and correlated to state standards.</a:t>
            </a:r>
          </a:p>
          <a:p>
            <a:r>
              <a:rPr lang="en-US" smtClean="0">
                <a:hlinkClick r:id="rId4"/>
              </a:rPr>
              <a:t>Internet4Classrooms</a:t>
            </a:r>
            <a:r>
              <a:rPr lang="en-US" smtClean="0"/>
              <a:t> Great ideas for teachers to use the Internet effectively.</a:t>
            </a:r>
            <a:br>
              <a:rPr lang="en-US" smtClean="0"/>
            </a:br>
            <a:endParaRPr lang="en-US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endParaRPr lang="en-US" smtClean="0"/>
          </a:p>
        </p:txBody>
      </p:sp>
      <p:sp>
        <p:nvSpPr>
          <p:cNvPr id="19459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r>
              <a:rPr lang="en-US" smtClean="0">
                <a:hlinkClick r:id="rId2"/>
              </a:rPr>
              <a:t>Kids Know It</a:t>
            </a:r>
            <a:r>
              <a:rPr lang="en-US" smtClean="0"/>
              <a:t> Totally free chidren's Learning Newwork</a:t>
            </a:r>
          </a:p>
          <a:p>
            <a:r>
              <a:rPr lang="en-US" smtClean="0">
                <a:hlinkClick r:id="rId3"/>
              </a:rPr>
              <a:t>Busy Teacher's Cafe</a:t>
            </a:r>
            <a:r>
              <a:rPr lang="en-US" smtClean="0"/>
              <a:t> Great website for teacher resources, free printables, theme activities.</a:t>
            </a:r>
          </a:p>
          <a:p>
            <a:r>
              <a:rPr lang="en-US" smtClean="0">
                <a:hlinkClick r:id="rId4"/>
              </a:rPr>
              <a:t>Education World </a:t>
            </a:r>
            <a:r>
              <a:rPr lang="en-US" smtClean="0"/>
              <a:t>Wonderful website for educators. </a:t>
            </a:r>
          </a:p>
          <a:p>
            <a:r>
              <a:rPr lang="en-US" smtClean="0">
                <a:hlinkClick r:id="rId5"/>
              </a:rPr>
              <a:t>Siemens Science Day Learning and Doing</a:t>
            </a:r>
            <a:r>
              <a:rPr lang="en-US" smtClean="0"/>
              <a:t> This website has hands on science activities for grades 4 through 6. You will find videos, tools, experiments, and home extensions.</a:t>
            </a:r>
          </a:p>
          <a:p>
            <a:endParaRPr lang="en-US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en-US" smtClean="0"/>
              <a:t>Free Websites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r>
              <a:rPr lang="en-US" smtClean="0">
                <a:hlinkClick r:id="rId2"/>
              </a:rPr>
              <a:t>Quizlet</a:t>
            </a:r>
            <a:r>
              <a:rPr lang="en-US" smtClean="0"/>
              <a:t> - An awesome site that allows you to create flashcards. It then generates games using the flashcards you have created. Sign up for a free account.</a:t>
            </a:r>
          </a:p>
          <a:p>
            <a:r>
              <a:rPr lang="en-US" smtClean="0">
                <a:hlinkClick r:id="rId3"/>
              </a:rPr>
              <a:t>Spelling City</a:t>
            </a:r>
            <a:r>
              <a:rPr lang="en-US" smtClean="0"/>
              <a:t> - Another excellent site that generates worksheets, games, puzzles, and much more for your spelling terms.</a:t>
            </a:r>
          </a:p>
          <a:p>
            <a:r>
              <a:rPr lang="en-US" smtClean="0">
                <a:hlinkClick r:id="rId4"/>
              </a:rPr>
              <a:t>PowerPoint Activities</a:t>
            </a:r>
            <a:r>
              <a:rPr lang="en-US" smtClean="0"/>
              <a:t> </a:t>
            </a:r>
          </a:p>
          <a:p>
            <a:r>
              <a:rPr lang="en-US" smtClean="0">
                <a:hlinkClick r:id="rId5"/>
              </a:rPr>
              <a:t>PowerPoint Games</a:t>
            </a:r>
            <a:r>
              <a:rPr lang="en-US" smtClean="0"/>
              <a:t> </a:t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/>
              <a:t>Free Websites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 rtlCol="0">
            <a:normAutofit fontScale="85000" lnSpcReduction="20000"/>
          </a:bodyPr>
          <a:lstStyle/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Technology Integration Model Classroom Wiki Site. This Wiki is designed to provide a forum for demonstration classrooms, technology integration teams and the technology integration coaching cycle</a:t>
            </a:r>
            <a:endParaRPr lang="en-US" u="sng" dirty="0" smtClean="0">
              <a:hlinkClick r:id="rId2"/>
            </a:endParaRP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u="sng" dirty="0" smtClean="0">
                <a:hlinkClick r:id="rId2"/>
              </a:rPr>
              <a:t>http://techmodelclassrooms.wikispaces.com/Digital+Tool+Box</a:t>
            </a:r>
            <a:endParaRPr lang="en-US" u="sng" dirty="0" smtClean="0"/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Great examples from  a Teacher at Sheffield ES uses in her classroom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u="sng" dirty="0" smtClean="0">
                <a:hlinkClick r:id="rId3"/>
              </a:rPr>
              <a:t>http://sheffieldtechies.wikispaces.com/Cool+Teacher+Sites</a:t>
            </a:r>
            <a:endParaRPr lang="en-US" dirty="0" smtClean="0"/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 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Web 2.0 Tools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Tools for Technology Integration in </a:t>
            </a:r>
            <a:r>
              <a:rPr lang="en-US" dirty="0" smtClean="0"/>
              <a:t>Instruction</a:t>
            </a:r>
          </a:p>
          <a:p>
            <a:r>
              <a:rPr lang="en-US" dirty="0" smtClean="0">
                <a:hlinkClick r:id="rId2"/>
              </a:rPr>
              <a:t>Technology Integration </a:t>
            </a:r>
            <a:r>
              <a:rPr lang="en-US" smtClean="0">
                <a:hlinkClick r:id="rId2"/>
              </a:rPr>
              <a:t>Demonstration Wiki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endParaRPr lang="en-US" dirty="0" smtClean="0"/>
          </a:p>
          <a:p>
            <a:r>
              <a:rPr lang="en-US" dirty="0" err="1" smtClean="0">
                <a:hlinkClick r:id="rId3"/>
              </a:rPr>
              <a:t>InTech</a:t>
            </a:r>
            <a:r>
              <a:rPr lang="en-US" dirty="0" smtClean="0">
                <a:hlinkClick r:id="rId3"/>
              </a:rPr>
              <a:t> Blog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21</a:t>
            </a:r>
            <a:r>
              <a:rPr lang="en-US" baseline="30000" dirty="0" smtClean="0"/>
              <a:t>st</a:t>
            </a:r>
            <a:r>
              <a:rPr lang="en-US" dirty="0" smtClean="0"/>
              <a:t> Century Learners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Pay Attention</a:t>
            </a:r>
            <a:r>
              <a:rPr lang="en-US" dirty="0" smtClean="0"/>
              <a:t>  Watch this video to learn more about our Digital Learners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Topics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589088"/>
            <a:ext cx="3886200" cy="4572000"/>
          </a:xfrm>
        </p:spPr>
        <p:txBody>
          <a:bodyPr/>
          <a:lstStyle/>
          <a:p>
            <a:pPr eaLnBrk="1" hangingPunct="1"/>
            <a:r>
              <a:rPr lang="en-US" smtClean="0"/>
              <a:t>National Educational Technology Standards</a:t>
            </a:r>
            <a:br>
              <a:rPr lang="en-US" smtClean="0"/>
            </a:br>
            <a:endParaRPr lang="en-US" smtClean="0"/>
          </a:p>
          <a:p>
            <a:pPr eaLnBrk="1" hangingPunct="1"/>
            <a:r>
              <a:rPr lang="en-US" smtClean="0"/>
              <a:t>Oncourse Website</a:t>
            </a:r>
            <a:br>
              <a:rPr lang="en-US" smtClean="0"/>
            </a:br>
            <a:endParaRPr lang="en-US" smtClean="0"/>
          </a:p>
          <a:p>
            <a:pPr eaLnBrk="1" hangingPunct="1"/>
            <a:r>
              <a:rPr lang="en-US" smtClean="0"/>
              <a:t>Wikis</a:t>
            </a:r>
            <a:br>
              <a:rPr lang="en-US" smtClean="0"/>
            </a:br>
            <a:endParaRPr lang="en-US" smtClean="0"/>
          </a:p>
          <a:p>
            <a:pPr eaLnBrk="1" hangingPunct="1"/>
            <a:r>
              <a:rPr lang="en-US" smtClean="0"/>
              <a:t>Free Websites</a:t>
            </a:r>
          </a:p>
        </p:txBody>
      </p:sp>
      <p:pic>
        <p:nvPicPr>
          <p:cNvPr id="11268" name="Content Placeholder 6" descr="making-sense-of-media-and-technology-painting-clouds-485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19600" y="2057400"/>
            <a:ext cx="4348163" cy="2895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2192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 smtClean="0"/>
              <a:t>National Educational Technology Standards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133600"/>
            <a:ext cx="8229600" cy="4525963"/>
          </a:xfrm>
        </p:spPr>
        <p:txBody>
          <a:bodyPr rtlCol="0">
            <a:normAutofit fontScale="85000" lnSpcReduction="20000"/>
          </a:bodyPr>
          <a:lstStyle/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"/>
              </a:rPr>
              <a:t>NETS for Students </a:t>
            </a:r>
            <a:r>
              <a:rPr lang="en-US" dirty="0" smtClean="0"/>
              <a:t>- National Educational Technology Standards for Students 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3"/>
              </a:rPr>
              <a:t>NETS for Teachers</a:t>
            </a:r>
            <a:r>
              <a:rPr lang="en-US" dirty="0" smtClean="0"/>
              <a:t> - National Educational Technology Standards for Teachers 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4"/>
              </a:rPr>
              <a:t>NETS for Administrators</a:t>
            </a:r>
            <a:r>
              <a:rPr lang="en-US" dirty="0" smtClean="0"/>
              <a:t> - National Educational Technology Standards for Administrators 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5"/>
              </a:rPr>
              <a:t>Resources for Educational Technology Educators</a:t>
            </a:r>
            <a:r>
              <a:rPr lang="en-US" dirty="0" smtClean="0"/>
              <a:t> There a variety of tools and resources to help you bring educational technology into the classroom. 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6"/>
              </a:rPr>
              <a:t>NETS Implementation Wiki</a:t>
            </a:r>
            <a:r>
              <a:rPr lang="en-US" dirty="0" smtClean="0"/>
              <a:t> Great way to collaborate and share lessons using the National Technology Standards. 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7"/>
              </a:rPr>
              <a:t>Lesson Plan Templates </a:t>
            </a:r>
            <a:r>
              <a:rPr lang="en-US" dirty="0" smtClean="0"/>
              <a:t>You can use for Technology-rich lessons 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pic>
        <p:nvPicPr>
          <p:cNvPr id="12292" name="Picture 3" descr="header_bg.gif">
            <a:hlinkClick r:id="rId8"/>
          </p:cNvPr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3400" y="304800"/>
            <a:ext cx="8001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OnCourse Website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589088"/>
            <a:ext cx="3886200" cy="4572000"/>
          </a:xfrm>
        </p:spPr>
        <p:txBody>
          <a:bodyPr rtlCol="0">
            <a:normAutofit fontScale="62500" lnSpcReduction="20000"/>
          </a:bodyPr>
          <a:lstStyle/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Teacher Websites</a:t>
            </a:r>
            <a:endParaRPr lang="en-US" sz="2400" dirty="0" smtClean="0"/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Website Overview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Design Assistant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Themes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Headers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Editing and Positioning Header Text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Website Content Editor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Text Editor Toolbar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Image Manager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Link documents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E-mail links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Edit Menu Items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Publish Page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Homework and Events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Homework Posting Detail 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Adding events to Calendar.</a:t>
            </a: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pic>
        <p:nvPicPr>
          <p:cNvPr id="1331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19600" y="2057400"/>
            <a:ext cx="4038600" cy="2006600"/>
          </a:xfr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/>
              <a:t>Wikis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00600"/>
          </a:xfrm>
        </p:spPr>
        <p:txBody>
          <a:bodyPr rtlCol="0">
            <a:normAutofit fontScale="77500" lnSpcReduction="20000"/>
          </a:bodyPr>
          <a:lstStyle/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latin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</a:rPr>
            </a:br>
            <a:r>
              <a:rPr lang="en-US" b="1" dirty="0" smtClean="0">
                <a:latin typeface="Verdana" pitchFamily="34" charset="0"/>
              </a:rPr>
              <a:t>What is it?</a:t>
            </a:r>
            <a:r>
              <a:rPr lang="en-US" dirty="0" smtClean="0">
                <a:latin typeface="Verdana" pitchFamily="34" charset="0"/>
              </a:rPr>
              <a:t> </a:t>
            </a:r>
            <a:br>
              <a:rPr lang="en-US" dirty="0" smtClean="0">
                <a:latin typeface="Verdana" pitchFamily="34" charset="0"/>
              </a:rPr>
            </a:br>
            <a:r>
              <a:rPr lang="en-US" dirty="0" smtClean="0">
                <a:latin typeface="Verdana" pitchFamily="34" charset="0"/>
              </a:rPr>
              <a:t>A Wiki is a Web page and is accessible to anyone with a Web browser and an Internet connection, but it is a web page that can do so much more.  A wiki allows readers to collaborate with other is writing, adding, editing, and changing the Web page's contents at any time.  A Wiki is easy to use and an effective tool for collaborative work.</a:t>
            </a:r>
            <a:br>
              <a:rPr lang="en-US" dirty="0" smtClean="0">
                <a:latin typeface="Verdana" pitchFamily="34" charset="0"/>
              </a:rPr>
            </a:br>
            <a:endParaRPr lang="en-US" dirty="0" smtClean="0">
              <a:latin typeface="Verdana" pitchFamily="34" charset="0"/>
            </a:endParaRP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latin typeface="Verdana" pitchFamily="34" charset="0"/>
              </a:rPr>
              <a:t>      Wikis is Plain English  </a:t>
            </a:r>
            <a:r>
              <a:rPr lang="en-US" dirty="0" smtClean="0">
                <a:latin typeface="Verdana" pitchFamily="34" charset="0"/>
                <a:hlinkClick r:id="rId2"/>
              </a:rPr>
              <a:t>http://www.youtube.com/watch?v=-dnL00TdmLY&amp;feature=player_embedded</a:t>
            </a:r>
            <a:endParaRPr lang="en-US" dirty="0" smtClean="0">
              <a:latin typeface="Verdana" pitchFamily="34" charset="0"/>
            </a:endParaRPr>
          </a:p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latin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</a:rPr>
            </a:br>
            <a:r>
              <a:rPr lang="en-US" dirty="0" smtClean="0">
                <a:latin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</a:rPr>
            </a:br>
            <a:endParaRPr lang="en-US" dirty="0" smtClean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/>
              <a:t>Wikis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b="1" smtClean="0"/>
              <a:t>How can I use it!</a:t>
            </a:r>
            <a:endParaRPr lang="en-US" smtClean="0"/>
          </a:p>
          <a:p>
            <a:pPr eaLnBrk="1" hangingPunct="1">
              <a:buFont typeface="Arial" charset="0"/>
              <a:buNone/>
            </a:pPr>
            <a:endParaRPr lang="en-US" smtClean="0"/>
          </a:p>
          <a:p>
            <a:pPr eaLnBrk="1" hangingPunct="1">
              <a:buFont typeface="Arial" charset="0"/>
              <a:buChar char="•"/>
            </a:pPr>
            <a:r>
              <a:rPr lang="en-US" smtClean="0"/>
              <a:t>Encourage free writing and collaboration </a:t>
            </a:r>
          </a:p>
          <a:p>
            <a:pPr eaLnBrk="1" hangingPunct="1">
              <a:buFont typeface="Arial" charset="0"/>
              <a:buChar char="•"/>
            </a:pPr>
            <a:r>
              <a:rPr lang="en-US" smtClean="0"/>
              <a:t>Debate course topics and readings </a:t>
            </a:r>
          </a:p>
          <a:p>
            <a:pPr eaLnBrk="1" hangingPunct="1">
              <a:buFont typeface="Arial" charset="0"/>
              <a:buChar char="•"/>
            </a:pPr>
            <a:r>
              <a:rPr lang="en-US" smtClean="0"/>
              <a:t>Share resources, references, writing samples  </a:t>
            </a:r>
          </a:p>
          <a:p>
            <a:pPr eaLnBrk="1" hangingPunct="1">
              <a:buFont typeface="Arial" charset="0"/>
              <a:buChar char="•"/>
            </a:pPr>
            <a:r>
              <a:rPr lang="en-US" smtClean="0"/>
              <a:t>Discuss trends and innovations in instruction </a:t>
            </a:r>
          </a:p>
          <a:p>
            <a:pPr eaLnBrk="1" hangingPunct="1">
              <a:buFont typeface="Arial" charset="0"/>
              <a:buChar char="•"/>
            </a:pPr>
            <a:r>
              <a:rPr lang="en-US" smtClean="0"/>
              <a:t>Showcase student work </a:t>
            </a:r>
          </a:p>
          <a:p>
            <a:pPr eaLnBrk="1" hangingPunct="1">
              <a:buFont typeface="Arial" charset="0"/>
              <a:buChar char="•"/>
            </a:pPr>
            <a:r>
              <a:rPr lang="en-US" smtClean="0"/>
              <a:t>Create lesson plans collaboratively </a:t>
            </a:r>
          </a:p>
          <a:p>
            <a:pPr eaLnBrk="1" hangingPunct="1">
              <a:buFont typeface="Arial" charset="0"/>
              <a:buChar char="•"/>
            </a:pPr>
            <a:endParaRPr lang="en-US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pPr eaLnBrk="1" hangingPunct="1"/>
            <a:r>
              <a:rPr lang="en-US" smtClean="0"/>
              <a:t>Wikis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 rtlCol="0">
            <a:normAutofit fontScale="92500" lnSpcReduction="10000"/>
          </a:bodyPr>
          <a:lstStyle/>
          <a:p>
            <a:pPr marL="320040" indent="-32004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Examples of Wikis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New Berlin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>
                <a:hlinkClick r:id="rId3"/>
              </a:rPr>
              <a:t>Tech Coaching Cycle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4"/>
              </a:rPr>
              <a:t>Book of the Month wiki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5"/>
              </a:rPr>
              <a:t>First grade teachers' wiki(group)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6"/>
              </a:rPr>
              <a:t>Second grade teachers' wiki (one class)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7"/>
              </a:rPr>
              <a:t>Book log wiki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hlinkClick r:id="rId8"/>
              </a:rPr>
              <a:t>Stanton College Prep Faculty Technology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>
                <a:hlinkClick r:id="rId9"/>
              </a:rPr>
              <a:t>Alimacani</a:t>
            </a:r>
            <a:r>
              <a:rPr lang="en-US" dirty="0" smtClean="0">
                <a:hlinkClick r:id="rId9"/>
              </a:rPr>
              <a:t>-CLC Kindergarten </a:t>
            </a:r>
            <a:r>
              <a:rPr lang="en-US" dirty="0" err="1" smtClean="0">
                <a:hlinkClick r:id="rId9"/>
              </a:rPr>
              <a:t>Konnection</a:t>
            </a:r>
            <a:r>
              <a:rPr lang="en-US" dirty="0" smtClean="0">
                <a:hlinkClick r:id="rId9"/>
              </a:rPr>
              <a:t>: The Power of Retelling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Wikis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589088"/>
            <a:ext cx="3886200" cy="4572000"/>
          </a:xfrm>
        </p:spPr>
        <p:txBody>
          <a:bodyPr/>
          <a:lstStyle/>
          <a:p>
            <a:pPr eaLnBrk="1" hangingPunct="1"/>
            <a:r>
              <a:rPr lang="en-US" b="1" smtClean="0"/>
              <a:t>Let’s create a Wiki!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>
                <a:hlinkClick r:id="rId2"/>
              </a:rPr>
              <a:t>Wikispaces</a:t>
            </a: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>
                <a:hlinkClick r:id="rId3"/>
              </a:rPr>
              <a:t>Wikispaces Help</a:t>
            </a: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  <p:pic>
        <p:nvPicPr>
          <p:cNvPr id="17412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267200" y="2514600"/>
            <a:ext cx="4003675" cy="1323975"/>
          </a:xfr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etro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170</TotalTime>
  <Words>428</Words>
  <Application>Microsoft Office PowerPoint</Application>
  <PresentationFormat>On-screen Show (4:3)</PresentationFormat>
  <Paragraphs>77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Median</vt:lpstr>
      <vt:lpstr>Technology Integration</vt:lpstr>
      <vt:lpstr>21st Century Learners</vt:lpstr>
      <vt:lpstr>Topics</vt:lpstr>
      <vt:lpstr> National Educational Technology Standards </vt:lpstr>
      <vt:lpstr>OnCourse Website</vt:lpstr>
      <vt:lpstr>Wikis</vt:lpstr>
      <vt:lpstr>Wikis</vt:lpstr>
      <vt:lpstr>Wikis</vt:lpstr>
      <vt:lpstr>Wikis</vt:lpstr>
      <vt:lpstr>Free Websites</vt:lpstr>
      <vt:lpstr>Slide 11</vt:lpstr>
      <vt:lpstr>Free Websites</vt:lpstr>
      <vt:lpstr>Free Websites</vt:lpstr>
      <vt:lpstr>Web 2.0 Tools  </vt:lpstr>
    </vt:vector>
  </TitlesOfParts>
  <Company>Duval County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Technology Integration</dc:title>
  <dc:creator>webbs1</dc:creator>
  <cp:lastModifiedBy>webbs1</cp:lastModifiedBy>
  <cp:revision>15</cp:revision>
  <dcterms:created xsi:type="dcterms:W3CDTF">2010-09-29T17:02:33Z</dcterms:created>
  <dcterms:modified xsi:type="dcterms:W3CDTF">2010-10-06T22:35:35Z</dcterms:modified>
</cp:coreProperties>
</file>